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2" r:id="rId4"/>
    <p:sldId id="287" r:id="rId5"/>
    <p:sldId id="283" r:id="rId6"/>
    <p:sldId id="278" r:id="rId7"/>
    <p:sldId id="280" r:id="rId8"/>
    <p:sldId id="285" r:id="rId9"/>
    <p:sldId id="286" r:id="rId10"/>
    <p:sldId id="288" r:id="rId11"/>
    <p:sldId id="291" r:id="rId12"/>
    <p:sldId id="269" r:id="rId13"/>
    <p:sldId id="281" r:id="rId14"/>
    <p:sldId id="292" r:id="rId15"/>
    <p:sldId id="293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AF"/>
    <a:srgbClr val="A64C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10" autoAdjust="0"/>
  </p:normalViewPr>
  <p:slideViewPr>
    <p:cSldViewPr snapToGrid="0">
      <p:cViewPr varScale="1">
        <p:scale>
          <a:sx n="112" d="100"/>
          <a:sy n="112" d="100"/>
        </p:scale>
        <p:origin x="516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BE9A910-4387-42DB-BC6E-4FB649CF1343}" type="datetimeFigureOut">
              <a:rPr lang="ru-RU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74D2C2-2739-4A62-8F7F-C706D14F690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6100" y="576814"/>
            <a:ext cx="5704371" cy="57043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5910471" y="689114"/>
            <a:ext cx="6163316" cy="59832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уберечь ребенка </a:t>
            </a:r>
            <a:b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влияния экстремистских </a:t>
            </a:r>
            <a:b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террористических идеологий в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Интернет-пространстве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 «Центр психолого-медико-социального сопровождения»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51" y="172015"/>
            <a:ext cx="999345" cy="995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 подростка: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риска</a:t>
            </a: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41794" y="2209045"/>
            <a:ext cx="3235545" cy="32568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075"/>
            <a:ext cx="999831" cy="9998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8887" y="5659096"/>
            <a:ext cx="316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Незрелость лобных долей мозга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02907" y="5659096"/>
            <a:ext cx="3530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потребность в признании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5501" y="5659097"/>
            <a:ext cx="3385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Пик эмоциональности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49" y="2209045"/>
            <a:ext cx="3258152" cy="32581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501" y="2209046"/>
            <a:ext cx="3432062" cy="3256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«Кнопки» вербовщиков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30436" y="1690688"/>
            <a:ext cx="5991465" cy="3913407"/>
          </a:xfrm>
          <a:prstGeom prst="rect">
            <a:avLst/>
          </a:prstGeom>
        </p:spPr>
      </p:pic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570368" y="1690688"/>
            <a:ext cx="5513562" cy="479097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«Тебе плохо? Во всем виноваты мигранты/другая национальность/власть/система».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«Ты одинок? Вступай в наш "клуб" — ты станешь частью великой битвы».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«Ты хочешь значимости? Соверши "подвиг" — и о тебе узнают все».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9831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8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негативное поведение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подростков является попыткой искаженного удовлетворения изначально здоровой потребности.</a:t>
            </a:r>
          </a:p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8871" y="1427148"/>
            <a:ext cx="4089601" cy="40896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99831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4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253" y="162818"/>
            <a:ext cx="10515600" cy="730344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среда: как это работает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91" y="28075"/>
            <a:ext cx="999831" cy="999831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3" y="1382865"/>
            <a:ext cx="4573971" cy="4042348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231" y="1971177"/>
            <a:ext cx="2353250" cy="2353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19323" y="1702050"/>
            <a:ext cx="3802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«болей»: грусть, обида, отсутствие друзей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19323" y="2787937"/>
            <a:ext cx="3784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Подмена понятий: под видом романтики, борьбы за справедливость,  трансляция агрессии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14796" y="4243156"/>
            <a:ext cx="3444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через игру</a:t>
            </a:r>
          </a:p>
        </p:txBody>
      </p:sp>
      <p:sp>
        <p:nvSpPr>
          <p:cNvPr id="21" name="Стрелка влево 20"/>
          <p:cNvSpPr/>
          <p:nvPr/>
        </p:nvSpPr>
        <p:spPr>
          <a:xfrm>
            <a:off x="8211492" y="2200217"/>
            <a:ext cx="1358020" cy="1936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>
            <a:off x="8211492" y="3224636"/>
            <a:ext cx="1448555" cy="172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лево 22"/>
          <p:cNvSpPr/>
          <p:nvPr/>
        </p:nvSpPr>
        <p:spPr>
          <a:xfrm>
            <a:off x="8200250" y="4288648"/>
            <a:ext cx="1448555" cy="1549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89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1" y="0"/>
            <a:ext cx="999831" cy="99983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!!!!! Маркеры опасности: 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бить тревогу?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поведении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Смена эмоционального поля - жизнерадостный подросток вдруг стал замкнутым. 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Закрытость. Сокращение социальных контактов.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Систематические пропуски учебных занятий, снижение успеваемости, чего не наблюдалось ранее.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Резкая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смена круга общения (в том числе виртуального).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новой лексики: сленг, лозунги, которые вы не понимаете или которые звучат агрессивно.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Символика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новые рисунки на полях тетрадей, значки, жесты (скинхеды, АУЕ (запрещено в РФ),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коловраты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т.д. — нужно знать, что это значит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цифровом пространстве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пребывание в социальных сетях.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Закрывает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экран телефона, когда вы входите в комнату — не просто стесняется, а делает это судорожно.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мессенджеров с высоким уровнем шифрования и функции «секретный чат» без видимой причины.</a:t>
            </a: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подписках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пабликов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уничижительными названиями или контентом, разжигающим ненависть.</a:t>
            </a:r>
          </a:p>
          <a:p>
            <a:endParaRPr lang="ru-RU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делать, при столкновении с опасными онлайн-коммуникациями?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заранее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объяснить (научить)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правильно действовать при столкновении с опасными онлайн-коммуникациями: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вступать в перепалку,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сразу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блокировать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агрессора или мошенника,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скриншоты переписки в качестве доказательств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обращаться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к родителям или другим взрослым.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9831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3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5469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обезопасить ребенка от информационных угроз?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375" y="1134219"/>
            <a:ext cx="10515600" cy="48120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Самое важное правило: доверие. !!!!!! Если ребенок вам не доверяет, никакие программы не сработают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авторитетом, а не надзирателем!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беседуйте с подростком о его активности в сети: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сайты посещает, с кем общается, что его волнует или тревожит онлайн. Объясняйте риски.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Напомните о конфиденциальности: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делиться паролями, адресами,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номерами телефонов и фото с геолокацией;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настроить приватность профилей в соцсетях.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Установите правила: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ограничить время в интернете;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согласовать «разрешённый» список приложений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и сайтов;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запретить встречи с интернет‑знакомыми без вашего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ведома.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8" y="28075"/>
            <a:ext cx="999831" cy="9998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190EF20-50C3-39E9-920C-DB17E2FA4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405" y="3434453"/>
            <a:ext cx="4096551" cy="274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75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82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 для  профилактики рисков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информационных угроз?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="" xmlns:a16="http://schemas.microsoft.com/office/drawing/2014/main" id="{C823BC97-649B-2982-B1C3-68513DE60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870" y="1577009"/>
            <a:ext cx="10827026" cy="509987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технические средства защиты: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родительский контроль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(в ОС, антивирусах или спецпрограммах), в т.ч. приложение «Защитник»;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фильтрацию контента;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антивирусное ПО.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Развивайте критическое мышление: учите проверять информацию, отличать фейки, не переходить по подозрительным ссылкам.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Поощряйте офлайн‑активности: спорт, хобби, встречи с друзьями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чтобы снизить зависимость от виртуального мира.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примером: демонстрируйте грамотное поведение в сети (культура общения, осторожность с данными).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Отработайте совместно с ребенком действия в ситуациях риска.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B5168F9-0104-05EE-AB3F-7D63617BD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84" y="181121"/>
            <a:ext cx="999831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05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!!!!!!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заметили у ребенка тревожные признаки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Поговорите с ребенком. Выясните, что именно его беспокоит, и предложите свою помощь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Начните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вопроса: «Я вижу, ты чем-то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расстроен (озабочен).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Расскажи мне об этом,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мы найдем выход».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(Будьте ребенку адвокатом, а не прокурором).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стесняйтесь обращаться за помощью к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признаков террористического контента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обращайтесь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правоохранительные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2" y="0"/>
            <a:ext cx="12192000" cy="684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32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070" y="230737"/>
            <a:ext cx="7494663" cy="982766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родителей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9301" y="1580972"/>
            <a:ext cx="10644499" cy="49138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детей — это  юридическая обязанность родителей.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статье 38 Конституции РФ и статьям 63, 64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кодекса РФ, родители обязаны: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и развивать ребёнка. Заботиться о его здоровье, физическом, психическом, духовном и нравственном становлении.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основного общего образования.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Защищать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и интересы детей — выступать их законными представителями в отношениях с любыми лицами и организациями, в том числе в суде.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причинять вред физическому и психическому здоровью детей, их нравственному развитию.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ребёнка на воспитание родственникам или в учреждение не освобождает родителей от ответственности.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28" y="100426"/>
            <a:ext cx="1005927" cy="9998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1271" y="75226"/>
            <a:ext cx="2609841" cy="260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68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4" y="68189"/>
            <a:ext cx="999831" cy="999831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2895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  можно сделать уже сегодня вечером? 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489319" y="1309644"/>
            <a:ext cx="11229374" cy="5399518"/>
            <a:chOff x="555847" y="1043691"/>
            <a:chExt cx="11229374" cy="5399518"/>
          </a:xfrm>
        </p:grpSpPr>
        <p:sp>
          <p:nvSpPr>
            <p:cNvPr id="10" name="Полилиния 9"/>
            <p:cNvSpPr/>
            <p:nvPr/>
          </p:nvSpPr>
          <p:spPr>
            <a:xfrm rot="16200000">
              <a:off x="-364506" y="4063188"/>
              <a:ext cx="3753136" cy="459964"/>
            </a:xfrm>
            <a:custGeom>
              <a:avLst/>
              <a:gdLst>
                <a:gd name="connsiteX0" fmla="*/ 0 w 3753136"/>
                <a:gd name="connsiteY0" fmla="*/ 0 h 459964"/>
                <a:gd name="connsiteX1" fmla="*/ 3753136 w 3753136"/>
                <a:gd name="connsiteY1" fmla="*/ 0 h 459964"/>
                <a:gd name="connsiteX2" fmla="*/ 3753136 w 3753136"/>
                <a:gd name="connsiteY2" fmla="*/ 459964 h 459964"/>
                <a:gd name="connsiteX3" fmla="*/ 0 w 3753136"/>
                <a:gd name="connsiteY3" fmla="*/ 459964 h 459964"/>
                <a:gd name="connsiteX4" fmla="*/ 0 w 3753136"/>
                <a:gd name="connsiteY4" fmla="*/ 0 h 45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3136" h="459964">
                  <a:moveTo>
                    <a:pt x="0" y="0"/>
                  </a:moveTo>
                  <a:lnTo>
                    <a:pt x="3753136" y="0"/>
                  </a:lnTo>
                  <a:lnTo>
                    <a:pt x="3753136" y="459964"/>
                  </a:lnTo>
                  <a:lnTo>
                    <a:pt x="0" y="4599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-1" rIns="405663" bIns="0" numCol="1" spcCol="1270" anchor="t" anchorCtr="0">
              <a:noAutofit/>
            </a:bodyPr>
            <a:lstStyle/>
            <a:p>
              <a:pPr lvl="0" algn="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2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775511" y="4422845"/>
              <a:ext cx="2348249" cy="1670295"/>
            </a:xfrm>
            <a:custGeom>
              <a:avLst/>
              <a:gdLst>
                <a:gd name="connsiteX0" fmla="*/ 0 w 2348249"/>
                <a:gd name="connsiteY0" fmla="*/ 0 h 1670295"/>
                <a:gd name="connsiteX1" fmla="*/ 2348249 w 2348249"/>
                <a:gd name="connsiteY1" fmla="*/ 0 h 1670295"/>
                <a:gd name="connsiteX2" fmla="*/ 2348249 w 2348249"/>
                <a:gd name="connsiteY2" fmla="*/ 1670295 h 1670295"/>
                <a:gd name="connsiteX3" fmla="*/ 0 w 2348249"/>
                <a:gd name="connsiteY3" fmla="*/ 1670295 h 1670295"/>
                <a:gd name="connsiteX4" fmla="*/ 0 w 2348249"/>
                <a:gd name="connsiteY4" fmla="*/ 0 h 1670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8249" h="1670295">
                  <a:moveTo>
                    <a:pt x="0" y="0"/>
                  </a:moveTo>
                  <a:lnTo>
                    <a:pt x="2348249" y="0"/>
                  </a:lnTo>
                  <a:lnTo>
                    <a:pt x="2348249" y="1670295"/>
                  </a:lnTo>
                  <a:lnTo>
                    <a:pt x="0" y="16702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360" tIns="405663" rIns="213360" bIns="213360" numCol="1" spcCol="1270" anchor="t" anchorCtr="0">
              <a:noAutofit/>
            </a:bodyPr>
            <a:lstStyle/>
            <a:p>
              <a:pPr marL="0" lvl="1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3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Разговор </a:t>
              </a:r>
              <a:r>
                <a:rPr lang="ru-RU" sz="23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/>
              </a:r>
              <a:br>
                <a:rPr lang="ru-RU" sz="23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3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</a:t>
              </a:r>
              <a:r>
                <a:rPr lang="ru-RU" sz="23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об оценках, а об эмоциях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55847" y="1317164"/>
              <a:ext cx="2977890" cy="2340821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олилиния 12"/>
            <p:cNvSpPr/>
            <p:nvPr/>
          </p:nvSpPr>
          <p:spPr>
            <a:xfrm rot="16200000">
              <a:off x="4114237" y="4336659"/>
              <a:ext cx="3753136" cy="459964"/>
            </a:xfrm>
            <a:custGeom>
              <a:avLst/>
              <a:gdLst>
                <a:gd name="connsiteX0" fmla="*/ 0 w 3753136"/>
                <a:gd name="connsiteY0" fmla="*/ 0 h 459964"/>
                <a:gd name="connsiteX1" fmla="*/ 3753136 w 3753136"/>
                <a:gd name="connsiteY1" fmla="*/ 0 h 459964"/>
                <a:gd name="connsiteX2" fmla="*/ 3753136 w 3753136"/>
                <a:gd name="connsiteY2" fmla="*/ 459964 h 459964"/>
                <a:gd name="connsiteX3" fmla="*/ 0 w 3753136"/>
                <a:gd name="connsiteY3" fmla="*/ 459964 h 459964"/>
                <a:gd name="connsiteX4" fmla="*/ 0 w 3753136"/>
                <a:gd name="connsiteY4" fmla="*/ 0 h 45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3136" h="459964">
                  <a:moveTo>
                    <a:pt x="0" y="0"/>
                  </a:moveTo>
                  <a:lnTo>
                    <a:pt x="3753136" y="0"/>
                  </a:lnTo>
                  <a:lnTo>
                    <a:pt x="3753136" y="459964"/>
                  </a:lnTo>
                  <a:lnTo>
                    <a:pt x="0" y="4599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-1" tIns="0" rIns="405663" bIns="-1" numCol="1" spcCol="1270" anchor="t" anchorCtr="0">
              <a:noAutofit/>
            </a:bodyPr>
            <a:lstStyle/>
            <a:p>
              <a:pPr lvl="0" algn="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200" kern="120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964267" y="4363533"/>
              <a:ext cx="2674915" cy="1702910"/>
            </a:xfrm>
            <a:custGeom>
              <a:avLst/>
              <a:gdLst>
                <a:gd name="connsiteX0" fmla="*/ 0 w 2674915"/>
                <a:gd name="connsiteY0" fmla="*/ 0 h 1702910"/>
                <a:gd name="connsiteX1" fmla="*/ 2674915 w 2674915"/>
                <a:gd name="connsiteY1" fmla="*/ 0 h 1702910"/>
                <a:gd name="connsiteX2" fmla="*/ 2674915 w 2674915"/>
                <a:gd name="connsiteY2" fmla="*/ 1702910 h 1702910"/>
                <a:gd name="connsiteX3" fmla="*/ 0 w 2674915"/>
                <a:gd name="connsiteY3" fmla="*/ 1702910 h 1702910"/>
                <a:gd name="connsiteX4" fmla="*/ 0 w 2674915"/>
                <a:gd name="connsiteY4" fmla="*/ 0 h 17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4915" h="1702910">
                  <a:moveTo>
                    <a:pt x="0" y="0"/>
                  </a:moveTo>
                  <a:lnTo>
                    <a:pt x="2674915" y="0"/>
                  </a:lnTo>
                  <a:lnTo>
                    <a:pt x="2674915" y="1702910"/>
                  </a:lnTo>
                  <a:lnTo>
                    <a:pt x="0" y="170291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360" tIns="405663" rIns="213360" bIns="213360" numCol="1" spcCol="1270" anchor="t" anchorCtr="0">
              <a:noAutofit/>
            </a:bodyPr>
            <a:lstStyle/>
            <a:p>
              <a:pPr marL="0" lvl="1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3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Правило </a:t>
              </a:r>
              <a:br>
                <a:rPr lang="ru-RU" sz="23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ru-RU" sz="23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«Сон без телефона»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624013" y="1043691"/>
              <a:ext cx="3108814" cy="2887765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 rot="16200000">
              <a:off x="7869637" y="3542472"/>
              <a:ext cx="3753136" cy="459964"/>
            </a:xfrm>
            <a:custGeom>
              <a:avLst/>
              <a:gdLst>
                <a:gd name="connsiteX0" fmla="*/ 0 w 3753136"/>
                <a:gd name="connsiteY0" fmla="*/ 0 h 459964"/>
                <a:gd name="connsiteX1" fmla="*/ 3753136 w 3753136"/>
                <a:gd name="connsiteY1" fmla="*/ 0 h 459964"/>
                <a:gd name="connsiteX2" fmla="*/ 3753136 w 3753136"/>
                <a:gd name="connsiteY2" fmla="*/ 459964 h 459964"/>
                <a:gd name="connsiteX3" fmla="*/ 0 w 3753136"/>
                <a:gd name="connsiteY3" fmla="*/ 459964 h 459964"/>
                <a:gd name="connsiteX4" fmla="*/ 0 w 3753136"/>
                <a:gd name="connsiteY4" fmla="*/ 0 h 45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3136" h="459964">
                  <a:moveTo>
                    <a:pt x="0" y="0"/>
                  </a:moveTo>
                  <a:lnTo>
                    <a:pt x="3753136" y="0"/>
                  </a:lnTo>
                  <a:lnTo>
                    <a:pt x="3753136" y="459964"/>
                  </a:lnTo>
                  <a:lnTo>
                    <a:pt x="0" y="45996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405663" bIns="0" numCol="1" spcCol="1270" anchor="t" anchorCtr="0">
              <a:noAutofit/>
            </a:bodyPr>
            <a:lstStyle/>
            <a:p>
              <a:pPr lvl="0" algn="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200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9357150" y="4363533"/>
              <a:ext cx="2428071" cy="1716234"/>
            </a:xfrm>
            <a:custGeom>
              <a:avLst/>
              <a:gdLst>
                <a:gd name="connsiteX0" fmla="*/ 0 w 2428071"/>
                <a:gd name="connsiteY0" fmla="*/ 0 h 1716234"/>
                <a:gd name="connsiteX1" fmla="*/ 2428071 w 2428071"/>
                <a:gd name="connsiteY1" fmla="*/ 0 h 1716234"/>
                <a:gd name="connsiteX2" fmla="*/ 2428071 w 2428071"/>
                <a:gd name="connsiteY2" fmla="*/ 1716234 h 1716234"/>
                <a:gd name="connsiteX3" fmla="*/ 0 w 2428071"/>
                <a:gd name="connsiteY3" fmla="*/ 1716234 h 1716234"/>
                <a:gd name="connsiteX4" fmla="*/ 0 w 2428071"/>
                <a:gd name="connsiteY4" fmla="*/ 0 h 171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8071" h="1716234">
                  <a:moveTo>
                    <a:pt x="0" y="0"/>
                  </a:moveTo>
                  <a:lnTo>
                    <a:pt x="2428071" y="0"/>
                  </a:lnTo>
                  <a:lnTo>
                    <a:pt x="2428071" y="1716234"/>
                  </a:lnTo>
                  <a:lnTo>
                    <a:pt x="0" y="171623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360" tIns="405663" rIns="213360" bIns="213360" numCol="1" spcCol="1270" anchor="t" anchorCtr="0">
              <a:noAutofit/>
            </a:bodyPr>
            <a:lstStyle/>
            <a:p>
              <a:pPr marL="0" lvl="1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23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Личный пример </a:t>
              </a: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0472" y="1525163"/>
            <a:ext cx="4628679" cy="26036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6117"/>
            <a:ext cx="10515600" cy="999831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Куда обратиться за помощью и получить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дополнительную информацию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05948"/>
            <a:ext cx="10515600" cy="5420139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Горячая линия кризисной психологической помощи Министерства просвещения РФ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8-800-600-31-14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Детский телефон доверия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8-800-2000-122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Горячая линия «Ребенок в опасности» Следственного комитета Российской Федерации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8-800-100-12-60#1, 123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(бесплатно, круглосуточно)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 РА «Центр психолого-медико-социального сопровождения»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8(38822)5-12-08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линия «Дети Онлайн»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8-800-25-000-15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Сообщить о запрещенном контенте можно на сайте Роскомнадзора </a:t>
            </a:r>
          </a:p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Лига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безопасного Интернета (много полезных материалов)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9831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511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013" y="487109"/>
            <a:ext cx="11955973" cy="599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748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836" y="3636"/>
            <a:ext cx="9818414" cy="685436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66281" y="4572001"/>
            <a:ext cx="1878428" cy="187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436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1469</TotalTime>
  <Words>542</Words>
  <Application>Microsoft Office PowerPoint</Application>
  <DocSecurity>0</DocSecurity>
  <PresentationFormat>Широкоэкранный</PresentationFormat>
  <Paragraphs>83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т</vt:lpstr>
      <vt:lpstr>Психология подростка:  зона риска</vt:lpstr>
      <vt:lpstr>«Кнопки» вербовщиков</vt:lpstr>
      <vt:lpstr>Презентация PowerPoint</vt:lpstr>
      <vt:lpstr>Цифровая среда: как это работает </vt:lpstr>
      <vt:lpstr>!!!!! Маркеры опасности:  когда бить тревогу?</vt:lpstr>
      <vt:lpstr>Что делать, при столкновении с опасными онлайн-коммуникациями?</vt:lpstr>
      <vt:lpstr>Как обезопасить ребенка от информационных угроз?</vt:lpstr>
      <vt:lpstr>Что делать для  профилактики рисков  информационных угроз?</vt:lpstr>
      <vt:lpstr>!!!!!!Если заметили у ребенка тревожные признаки</vt:lpstr>
      <vt:lpstr>Ответственность родителей </vt:lpstr>
      <vt:lpstr>Что   можно сделать уже сегодня вечером? </vt:lpstr>
      <vt:lpstr>Куда обратиться за помощью и получить  дополнительную информацию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Андрей Андреев</dc:creator>
  <cp:keywords/>
  <dc:description/>
  <cp:lastModifiedBy>user</cp:lastModifiedBy>
  <cp:revision>59</cp:revision>
  <dcterms:created xsi:type="dcterms:W3CDTF">2026-03-01T16:31:05Z</dcterms:created>
  <dcterms:modified xsi:type="dcterms:W3CDTF">2026-10-21T10:45:48Z</dcterms:modified>
  <cp:category/>
  <dc:identifier/>
  <cp:contentStatus/>
  <dc:language/>
  <cp:version/>
</cp:coreProperties>
</file>